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0" r:id="rId1"/>
    <p:sldMasterId id="2147483726" r:id="rId2"/>
  </p:sldMasterIdLst>
  <p:notesMasterIdLst>
    <p:notesMasterId r:id="rId34"/>
  </p:notesMasterIdLst>
  <p:handoutMasterIdLst>
    <p:handoutMasterId r:id="rId35"/>
  </p:handoutMasterIdLst>
  <p:sldIdLst>
    <p:sldId id="258" r:id="rId3"/>
    <p:sldId id="286" r:id="rId4"/>
    <p:sldId id="287" r:id="rId5"/>
    <p:sldId id="279" r:id="rId6"/>
    <p:sldId id="288" r:id="rId7"/>
    <p:sldId id="289" r:id="rId8"/>
    <p:sldId id="290" r:id="rId9"/>
    <p:sldId id="291" r:id="rId10"/>
    <p:sldId id="292" r:id="rId11"/>
    <p:sldId id="295" r:id="rId12"/>
    <p:sldId id="296" r:id="rId13"/>
    <p:sldId id="293" r:id="rId14"/>
    <p:sldId id="297" r:id="rId15"/>
    <p:sldId id="298" r:id="rId16"/>
    <p:sldId id="299" r:id="rId17"/>
    <p:sldId id="310" r:id="rId18"/>
    <p:sldId id="318" r:id="rId19"/>
    <p:sldId id="325" r:id="rId20"/>
    <p:sldId id="260" r:id="rId21"/>
    <p:sldId id="261" r:id="rId22"/>
    <p:sldId id="262" r:id="rId23"/>
    <p:sldId id="265" r:id="rId24"/>
    <p:sldId id="264" r:id="rId25"/>
    <p:sldId id="276" r:id="rId26"/>
    <p:sldId id="267" r:id="rId27"/>
    <p:sldId id="269" r:id="rId28"/>
    <p:sldId id="270" r:id="rId29"/>
    <p:sldId id="271" r:id="rId30"/>
    <p:sldId id="272" r:id="rId31"/>
    <p:sldId id="273" r:id="rId32"/>
    <p:sldId id="274" r:id="rId33"/>
  </p:sldIdLst>
  <p:sldSz cx="9144000" cy="6858000" type="screen4x3"/>
  <p:notesSz cx="6946900" cy="92329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117822" indent="411" algn="l" rtl="0" eaLnBrk="0" fontAlgn="base" hangingPunct="0">
      <a:spcBef>
        <a:spcPct val="0"/>
      </a:spcBef>
      <a:spcAft>
        <a:spcPct val="0"/>
      </a:spcAft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236053" indent="411" algn="l" rtl="0" eaLnBrk="0" fontAlgn="base" hangingPunct="0">
      <a:spcBef>
        <a:spcPct val="0"/>
      </a:spcBef>
      <a:spcAft>
        <a:spcPct val="0"/>
      </a:spcAft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354285" indent="411" algn="l" rtl="0" eaLnBrk="0" fontAlgn="base" hangingPunct="0">
      <a:spcBef>
        <a:spcPct val="0"/>
      </a:spcBef>
      <a:spcAft>
        <a:spcPct val="0"/>
      </a:spcAft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472517" indent="411" algn="l" rtl="0" eaLnBrk="0" fontAlgn="base" hangingPunct="0">
      <a:spcBef>
        <a:spcPct val="0"/>
      </a:spcBef>
      <a:spcAft>
        <a:spcPct val="0"/>
      </a:spcAft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591160" algn="l" defTabSz="236464" rtl="0" eaLnBrk="1" latinLnBrk="0" hangingPunct="1"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709392" algn="l" defTabSz="236464" rtl="0" eaLnBrk="1" latinLnBrk="0" hangingPunct="1"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827623" algn="l" defTabSz="236464" rtl="0" eaLnBrk="1" latinLnBrk="0" hangingPunct="1"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945855" algn="l" defTabSz="236464" rtl="0" eaLnBrk="1" latinLnBrk="0" hangingPunct="1">
      <a:defRPr sz="77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4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FC000"/>
    <a:srgbClr val="E12E21"/>
    <a:srgbClr val="FF0000"/>
    <a:srgbClr val="FFFF99"/>
    <a:srgbClr val="003366"/>
    <a:srgbClr val="00CC66"/>
    <a:srgbClr val="CCFF33"/>
    <a:srgbClr val="969696"/>
    <a:srgbClr val="BBD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9" autoAdjust="0"/>
    <p:restoredTop sz="99870" autoAdjust="0"/>
  </p:normalViewPr>
  <p:slideViewPr>
    <p:cSldViewPr>
      <p:cViewPr varScale="1">
        <p:scale>
          <a:sx n="134" d="100"/>
          <a:sy n="134" d="100"/>
        </p:scale>
        <p:origin x="850" y="62"/>
      </p:cViewPr>
      <p:guideLst>
        <p:guide orient="horz" pos="2115"/>
        <p:guide pos="3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40" y="-90"/>
      </p:cViewPr>
      <p:guideLst>
        <p:guide orient="horz" pos="2908"/>
        <p:guide pos="2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solidFill>
          <a:schemeClr val="bg1"/>
        </a:solidFill>
        <a:ln>
          <a:noFill/>
        </a:ln>
        <a:effectLst/>
        <a:sp3d/>
      </c:spPr>
    </c:floor>
    <c:sideWall>
      <c:thickness val="0"/>
      <c:spPr>
        <a:solidFill>
          <a:schemeClr val="bg1"/>
        </a:solidFill>
        <a:ln>
          <a:noFill/>
        </a:ln>
        <a:effectLst/>
        <a:sp3d/>
      </c:spPr>
    </c:sideWall>
    <c:backWall>
      <c:thickness val="0"/>
      <c:spPr>
        <a:solidFill>
          <a:schemeClr val="bg1"/>
        </a:solidFill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Hard to read English</c:v>
                </c:pt>
              </c:strCache>
            </c:strRef>
          </c:tx>
          <c:spPr>
            <a:solidFill>
              <a:srgbClr val="4D4D4D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012-4077-82D5-8D05229B87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Never</c:v>
                </c:pt>
                <c:pt idx="1">
                  <c:v>Sometimes</c:v>
                </c:pt>
                <c:pt idx="2">
                  <c:v>Often</c:v>
                </c:pt>
                <c:pt idx="3">
                  <c:v>Always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61-4014-BC3F-21C098C51A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Websites are too busy/complex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Never</c:v>
                </c:pt>
                <c:pt idx="1">
                  <c:v>Sometimes</c:v>
                </c:pt>
                <c:pt idx="2">
                  <c:v>Often</c:v>
                </c:pt>
                <c:pt idx="3">
                  <c:v>Always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61-4014-BC3F-21C098C51A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Hard to read text on screen</c:v>
                </c:pt>
              </c:strCache>
            </c:strRef>
          </c:tx>
          <c:spPr>
            <a:solidFill>
              <a:srgbClr val="E12E2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Never</c:v>
                </c:pt>
                <c:pt idx="1">
                  <c:v>Sometimes</c:v>
                </c:pt>
                <c:pt idx="2">
                  <c:v>Often</c:v>
                </c:pt>
                <c:pt idx="3">
                  <c:v>Always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61-4014-BC3F-21C098C51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gapDepth val="200"/>
        <c:shape val="box"/>
        <c:axId val="2035085168"/>
        <c:axId val="2035091312"/>
        <c:axId val="2035004000"/>
      </c:bar3DChart>
      <c:catAx>
        <c:axId val="2035085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091312"/>
        <c:crosses val="autoZero"/>
        <c:auto val="1"/>
        <c:lblAlgn val="ctr"/>
        <c:lblOffset val="100"/>
        <c:noMultiLvlLbl val="0"/>
      </c:catAx>
      <c:valAx>
        <c:axId val="203509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respondents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085168"/>
        <c:crosses val="autoZero"/>
        <c:crossBetween val="between"/>
      </c:valAx>
      <c:serAx>
        <c:axId val="203500400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09131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78EB438C-371D-4397-9067-70F0DA65DC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42B8E258-C650-4A0C-B5FD-A1747EABDB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559C5DDA-DB59-410D-8F66-3D49F69522F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0938"/>
            <a:ext cx="3009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3F12E40C-E87E-488E-AABB-AD1217DF9A4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770938"/>
            <a:ext cx="3009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ea typeface="Gulim" panose="020B0600000101010101" pitchFamily="34" charset="-127"/>
              </a:defRPr>
            </a:lvl1pPr>
          </a:lstStyle>
          <a:p>
            <a:fld id="{22D756E1-B04A-48E9-8356-D3B0AA32A0C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0559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B0592CC-37C1-4D5F-94B5-7D989135FB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544FB49-873C-44AD-9A34-4B087EDE020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01A97ED-202B-4A34-B5B6-3F995487F7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5225" y="692150"/>
            <a:ext cx="4616450" cy="346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9D76EF46-87DF-4734-B647-02188F2F39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86263"/>
            <a:ext cx="5556250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2AEB78DA-5149-4EEF-9D8B-FB30B682A1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935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283CF0E7-65A5-44CD-9117-772F57C93A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6935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65C302-91BB-473C-B887-890EFA3D3D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222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84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117822" algn="l" rtl="0" eaLnBrk="0" fontAlgn="base" hangingPunct="0">
      <a:spcBef>
        <a:spcPct val="30000"/>
      </a:spcBef>
      <a:spcAft>
        <a:spcPct val="0"/>
      </a:spcAft>
      <a:defRPr sz="284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236053" algn="l" rtl="0" eaLnBrk="0" fontAlgn="base" hangingPunct="0">
      <a:spcBef>
        <a:spcPct val="30000"/>
      </a:spcBef>
      <a:spcAft>
        <a:spcPct val="0"/>
      </a:spcAft>
      <a:defRPr sz="284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354285" algn="l" rtl="0" eaLnBrk="0" fontAlgn="base" hangingPunct="0">
      <a:spcBef>
        <a:spcPct val="30000"/>
      </a:spcBef>
      <a:spcAft>
        <a:spcPct val="0"/>
      </a:spcAft>
      <a:defRPr sz="284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472517" algn="l" rtl="0" eaLnBrk="0" fontAlgn="base" hangingPunct="0">
      <a:spcBef>
        <a:spcPct val="30000"/>
      </a:spcBef>
      <a:spcAft>
        <a:spcPct val="0"/>
      </a:spcAft>
      <a:defRPr sz="284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590997" algn="l" defTabSz="236398" rtl="0" eaLnBrk="1" latinLnBrk="0" hangingPunct="1">
      <a:defRPr sz="284" kern="1200">
        <a:solidFill>
          <a:schemeClr val="tx1"/>
        </a:solidFill>
        <a:latin typeface="+mn-lt"/>
        <a:ea typeface="+mn-ea"/>
        <a:cs typeface="+mn-cs"/>
      </a:defRPr>
    </a:lvl6pPr>
    <a:lvl7pPr marL="709197" algn="l" defTabSz="236398" rtl="0" eaLnBrk="1" latinLnBrk="0" hangingPunct="1">
      <a:defRPr sz="284" kern="1200">
        <a:solidFill>
          <a:schemeClr val="tx1"/>
        </a:solidFill>
        <a:latin typeface="+mn-lt"/>
        <a:ea typeface="+mn-ea"/>
        <a:cs typeface="+mn-cs"/>
      </a:defRPr>
    </a:lvl7pPr>
    <a:lvl8pPr marL="827397" algn="l" defTabSz="236398" rtl="0" eaLnBrk="1" latinLnBrk="0" hangingPunct="1">
      <a:defRPr sz="284" kern="1200">
        <a:solidFill>
          <a:schemeClr val="tx1"/>
        </a:solidFill>
        <a:latin typeface="+mn-lt"/>
        <a:ea typeface="+mn-ea"/>
        <a:cs typeface="+mn-cs"/>
      </a:defRPr>
    </a:lvl8pPr>
    <a:lvl9pPr marL="945596" algn="l" defTabSz="236398" rtl="0" eaLnBrk="1" latinLnBrk="0" hangingPunct="1">
      <a:defRPr sz="2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9A1358D2-4D46-4373-88DA-0ACB44E533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65225" y="692150"/>
            <a:ext cx="4616450" cy="3462338"/>
          </a:xfrm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B49B5DA1-5D9D-481E-A2CA-AE3220394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85B892D-9BC5-4D70-8ACD-B7DE6FCD4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0E736F-B8F2-474D-AD0D-BC9E07931BFC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41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Standard Windows Desktop showing three overlapping windows with Gmail,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Picassa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and and chat, each in its own window.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12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B8774-B7C0-CA4D-AE38-CACF55CB23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1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41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12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B8774-B7C0-CA4D-AE38-CACF55CB23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1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1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Screen showing about 75 different logos representing the different partners.  Full info on http://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raisingthefloor.org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12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B8774-B7C0-CA4D-AE38-CACF55CB237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1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92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12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B8774-B7C0-CA4D-AE38-CACF55CB23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ic725 Bd BT" charset="0"/>
                <a:ea typeface="+mn-ea"/>
                <a:cs typeface="+mn-cs"/>
              </a:rPr>
              <a:pPr marL="0" marR="0" lvl="0" indent="0" algn="r" defTabSz="911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ic725 Bd B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55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D0B00-D9EF-4B42-9472-9DB618D1A4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2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129" y="1569983"/>
            <a:ext cx="7450667" cy="1399190"/>
          </a:xfrm>
        </p:spPr>
        <p:txBody>
          <a:bodyPr/>
          <a:lstStyle>
            <a:lvl1pPr algn="ctr">
              <a:defRPr sz="356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2759" y="3540673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8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6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5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3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2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0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68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07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30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5"/>
          <p:cNvSpPr>
            <a:spLocks noGrp="1"/>
          </p:cNvSpPr>
          <p:nvPr>
            <p:ph sz="quarter" idx="13"/>
          </p:nvPr>
        </p:nvSpPr>
        <p:spPr>
          <a:xfrm>
            <a:off x="1375833" y="1576552"/>
            <a:ext cx="7006167" cy="44537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166533" y="215518"/>
            <a:ext cx="5321300" cy="434810"/>
          </a:xfrm>
        </p:spPr>
        <p:txBody>
          <a:bodyPr>
            <a:noAutofit/>
          </a:bodyPr>
          <a:lstStyle>
            <a:lvl1pPr algn="l">
              <a:defRPr sz="292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30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67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438604"/>
            <a:ext cx="3513667" cy="4648146"/>
          </a:xfrm>
        </p:spPr>
        <p:txBody>
          <a:bodyPr/>
          <a:lstStyle>
            <a:lvl1pPr>
              <a:defRPr sz="2483"/>
            </a:lvl1pPr>
            <a:lvl2pPr>
              <a:defRPr sz="2276"/>
            </a:lvl2pPr>
            <a:lvl3pPr>
              <a:defRPr sz="1862"/>
            </a:lvl3pPr>
            <a:lvl4pPr>
              <a:defRPr sz="1707"/>
            </a:lvl4pPr>
            <a:lvl5pPr>
              <a:defRPr sz="1707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4166" y="1438604"/>
            <a:ext cx="3513667" cy="4648146"/>
          </a:xfrm>
        </p:spPr>
        <p:txBody>
          <a:bodyPr/>
          <a:lstStyle>
            <a:lvl1pPr>
              <a:defRPr sz="2483"/>
            </a:lvl1pPr>
            <a:lvl2pPr>
              <a:defRPr sz="2276"/>
            </a:lvl2pPr>
            <a:lvl3pPr>
              <a:defRPr sz="1862"/>
            </a:lvl3pPr>
            <a:lvl4pPr>
              <a:defRPr sz="1707"/>
            </a:lvl4pPr>
            <a:lvl5pPr>
              <a:defRPr sz="1707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7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5"/>
          <p:cNvSpPr>
            <a:spLocks noGrp="1"/>
          </p:cNvSpPr>
          <p:nvPr>
            <p:ph sz="quarter" idx="13"/>
          </p:nvPr>
        </p:nvSpPr>
        <p:spPr>
          <a:xfrm>
            <a:off x="1375833" y="1576552"/>
            <a:ext cx="7006167" cy="44537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71500" y="215518"/>
            <a:ext cx="7916333" cy="434810"/>
          </a:xfrm>
        </p:spPr>
        <p:txBody>
          <a:bodyPr>
            <a:noAutofit/>
          </a:bodyPr>
          <a:lstStyle>
            <a:lvl1pPr algn="l">
              <a:defRPr sz="292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0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67" y="4800600"/>
            <a:ext cx="5486400" cy="566738"/>
          </a:xfrm>
        </p:spPr>
        <p:txBody>
          <a:bodyPr anchor="b"/>
          <a:lstStyle>
            <a:lvl1pPr algn="l">
              <a:defRPr sz="19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0767" y="1359776"/>
            <a:ext cx="5486400" cy="3367799"/>
          </a:xfrm>
        </p:spPr>
        <p:txBody>
          <a:bodyPr rtlCol="0">
            <a:normAutofit/>
          </a:bodyPr>
          <a:lstStyle>
            <a:lvl1pPr marL="0" indent="0">
              <a:buNone/>
              <a:defRPr sz="3077"/>
            </a:lvl1pPr>
            <a:lvl2pPr marL="438411" indent="0">
              <a:buNone/>
              <a:defRPr sz="2689"/>
            </a:lvl2pPr>
            <a:lvl3pPr marL="876824" indent="0">
              <a:buNone/>
              <a:defRPr sz="2302"/>
            </a:lvl3pPr>
            <a:lvl4pPr marL="1315244" indent="0">
              <a:buNone/>
              <a:defRPr sz="1914"/>
            </a:lvl4pPr>
            <a:lvl5pPr marL="1753655" indent="0">
              <a:buNone/>
              <a:defRPr sz="1914"/>
            </a:lvl5pPr>
            <a:lvl6pPr marL="2192067" indent="0">
              <a:buNone/>
              <a:defRPr sz="1914"/>
            </a:lvl6pPr>
            <a:lvl7pPr marL="2630482" indent="0">
              <a:buNone/>
              <a:defRPr sz="1914"/>
            </a:lvl7pPr>
            <a:lvl8pPr marL="3068896" indent="0">
              <a:buNone/>
              <a:defRPr sz="1914"/>
            </a:lvl8pPr>
            <a:lvl9pPr marL="3507310" indent="0">
              <a:buNone/>
              <a:defRPr sz="1914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0767" y="5367338"/>
            <a:ext cx="5486400" cy="804862"/>
          </a:xfrm>
        </p:spPr>
        <p:txBody>
          <a:bodyPr/>
          <a:lstStyle>
            <a:lvl1pPr marL="0" indent="0">
              <a:buNone/>
              <a:defRPr sz="1345"/>
            </a:lvl1pPr>
            <a:lvl2pPr marL="438411" indent="0">
              <a:buNone/>
              <a:defRPr sz="1164"/>
            </a:lvl2pPr>
            <a:lvl3pPr marL="876824" indent="0">
              <a:buNone/>
              <a:defRPr sz="957"/>
            </a:lvl3pPr>
            <a:lvl4pPr marL="1315244" indent="0">
              <a:buNone/>
              <a:defRPr sz="853"/>
            </a:lvl4pPr>
            <a:lvl5pPr marL="1753655" indent="0">
              <a:buNone/>
              <a:defRPr sz="853"/>
            </a:lvl5pPr>
            <a:lvl6pPr marL="2192067" indent="0">
              <a:buNone/>
              <a:defRPr sz="853"/>
            </a:lvl6pPr>
            <a:lvl7pPr marL="2630482" indent="0">
              <a:buNone/>
              <a:defRPr sz="853"/>
            </a:lvl7pPr>
            <a:lvl8pPr marL="3068896" indent="0">
              <a:buNone/>
              <a:defRPr sz="853"/>
            </a:lvl8pPr>
            <a:lvl9pPr marL="3507310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43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x-none" altLang="x-non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hangingPunct="0">
              <a:defRPr/>
            </a:pPr>
            <a:r>
              <a:rPr lang="en-US" altLang="x-none" dirty="0">
                <a:ea typeface="ＭＳ Ｐゴシック" charset="-128"/>
                <a:cs typeface=""/>
              </a:rPr>
              <a:t>©  Trace R&amp;D Center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19413-74F9-3349-B773-41C4A89F17EB}" type="slidenum">
              <a:rPr lang="en-US" altLang="x-none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n-US" altLang="x-none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241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solidFill>
                  <a:srgbClr val="000000"/>
                </a:solidFill>
              </a:defRPr>
            </a:lvl1pPr>
          </a:lstStyle>
          <a:p>
            <a:fld id="{B25A52AE-2B1A-3C47-93BB-8B61629D98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0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letterhead-logo.png">
            <a:extLst>
              <a:ext uri="{FF2B5EF4-FFF2-40B4-BE49-F238E27FC236}">
                <a16:creationId xmlns:a16="http://schemas.microsoft.com/office/drawing/2014/main" id="{7D4C7696-EE8D-48DB-A437-3682C886B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" y="137948"/>
            <a:ext cx="2680229" cy="275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1481FF59-CF8A-4E19-B3DE-FBA6BEE545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55000" y="5675586"/>
            <a:ext cx="889000" cy="630621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pic>
        <p:nvPicPr>
          <p:cNvPr id="1028" name="Picture 18" descr="letterhead-i copy.png">
            <a:extLst>
              <a:ext uri="{FF2B5EF4-FFF2-40B4-BE49-F238E27FC236}">
                <a16:creationId xmlns:a16="http://schemas.microsoft.com/office/drawing/2014/main" id="{E74E1A54-BFE3-47DD-962D-4E6797037D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" y="827690"/>
            <a:ext cx="933538" cy="209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1" descr="letterhead_footer.png">
            <a:extLst>
              <a:ext uri="{FF2B5EF4-FFF2-40B4-BE49-F238E27FC236}">
                <a16:creationId xmlns:a16="http://schemas.microsoft.com/office/drawing/2014/main" id="{EC99CAE7-1997-454A-9E97-5E9366C14A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34" y="6463863"/>
            <a:ext cx="5757333" cy="37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0" name="Straight Connector 27">
            <a:extLst>
              <a:ext uri="{FF2B5EF4-FFF2-40B4-BE49-F238E27FC236}">
                <a16:creationId xmlns:a16="http://schemas.microsoft.com/office/drawing/2014/main" id="{B0F265BE-4D86-431B-8833-3AF237E027B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0" y="6444155"/>
            <a:ext cx="9144000" cy="411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28">
            <a:extLst>
              <a:ext uri="{FF2B5EF4-FFF2-40B4-BE49-F238E27FC236}">
                <a16:creationId xmlns:a16="http://schemas.microsoft.com/office/drawing/2014/main" id="{A204EC48-0BD2-4728-BA02-A448957C14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000" y="2916621"/>
            <a:ext cx="127000" cy="3941379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05BC7CB9-53F2-496F-A93D-67E233B518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26500" y="5360276"/>
            <a:ext cx="254000" cy="610914"/>
          </a:xfrm>
          <a:prstGeom prst="rect">
            <a:avLst/>
          </a:prstGeom>
          <a:solidFill>
            <a:schemeClr val="bg2">
              <a:alpha val="39999"/>
            </a:scheme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grpSp>
        <p:nvGrpSpPr>
          <p:cNvPr id="1033" name="Group 37">
            <a:extLst>
              <a:ext uri="{FF2B5EF4-FFF2-40B4-BE49-F238E27FC236}">
                <a16:creationId xmlns:a16="http://schemas.microsoft.com/office/drawing/2014/main" id="{633ACFBA-3D2D-4571-B11E-10F5ACD6C61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99834" y="354724"/>
            <a:ext cx="6011333" cy="137948"/>
            <a:chOff x="11430000" y="3733800"/>
            <a:chExt cx="15773400" cy="400050"/>
          </a:xfrm>
        </p:grpSpPr>
        <p:pic>
          <p:nvPicPr>
            <p:cNvPr id="1039" name="Picture 34" descr="letterhead-bullet.png">
              <a:extLst>
                <a:ext uri="{FF2B5EF4-FFF2-40B4-BE49-F238E27FC236}">
                  <a16:creationId xmlns:a16="http://schemas.microsoft.com/office/drawing/2014/main" id="{D091E3A3-1F5A-4634-9FA4-0FA44039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0" y="3733800"/>
              <a:ext cx="390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35" descr="letterhead-bullet.png">
              <a:extLst>
                <a:ext uri="{FF2B5EF4-FFF2-40B4-BE49-F238E27FC236}">
                  <a16:creationId xmlns:a16="http://schemas.microsoft.com/office/drawing/2014/main" id="{6469D54A-E3AA-4F0C-A115-BBB994DB7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2875" y="3733800"/>
              <a:ext cx="390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9C3EF7DD-92B8-4128-A4BF-F274EF09D0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83879"/>
            <a:ext cx="127000" cy="3941379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3C717C81-FEBE-41FB-BF1E-3CAA2883F3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500" y="867103"/>
            <a:ext cx="8445500" cy="59121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9" name="Rectangle 33">
            <a:extLst>
              <a:ext uri="{FF2B5EF4-FFF2-40B4-BE49-F238E27FC236}">
                <a16:creationId xmlns:a16="http://schemas.microsoft.com/office/drawing/2014/main" id="{A74CD123-D5E9-46FB-94AF-079EC5D3A5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2500" y="1340069"/>
            <a:ext cx="7747000" cy="482819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037" name="Title Placeholder 1">
            <a:extLst>
              <a:ext uri="{FF2B5EF4-FFF2-40B4-BE49-F238E27FC236}">
                <a16:creationId xmlns:a16="http://schemas.microsoft.com/office/drawing/2014/main" id="{37D4A203-1B7D-4873-AB5F-7C6CE8BB68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104444" y="195837"/>
            <a:ext cx="5637389" cy="47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39062" tIns="169546" rIns="339062" bIns="1695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8" name="Text Placeholder 2">
            <a:extLst>
              <a:ext uri="{FF2B5EF4-FFF2-40B4-BE49-F238E27FC236}">
                <a16:creationId xmlns:a16="http://schemas.microsoft.com/office/drawing/2014/main" id="{70E2B3B0-CAF7-4BB4-8FBC-8F863EF5C1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00667" y="1497724"/>
            <a:ext cx="7429500" cy="45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39062" tIns="169546" rIns="339062" bIns="169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4" r:id="rId2"/>
  </p:sldLayoutIdLst>
  <p:txStyles>
    <p:titleStyle>
      <a:lvl1pPr algn="l" defTabSz="876476" rtl="0" eaLnBrk="0" fontAlgn="base" hangingPunct="0">
        <a:spcBef>
          <a:spcPct val="0"/>
        </a:spcBef>
        <a:spcAft>
          <a:spcPct val="0"/>
        </a:spcAft>
        <a:defRPr sz="2483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2pPr>
      <a:lvl3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3pPr>
      <a:lvl4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4pPr>
      <a:lvl5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5pPr>
      <a:lvl6pPr marL="118232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6pPr>
      <a:lvl7pPr marL="236464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7pPr>
      <a:lvl8pPr marL="354696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8pPr>
      <a:lvl9pPr marL="472928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9pPr>
    </p:titleStyle>
    <p:bodyStyle>
      <a:lvl1pPr marL="328422" indent="-328422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77" kern="1200">
          <a:solidFill>
            <a:schemeClr val="tx1"/>
          </a:solidFill>
          <a:latin typeface="+mn-lt"/>
          <a:ea typeface="+mn-ea"/>
          <a:cs typeface="+mn-cs"/>
        </a:defRPr>
      </a:lvl1pPr>
      <a:lvl2pPr marL="712265" indent="-273822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89" kern="1200">
          <a:solidFill>
            <a:schemeClr val="tx1"/>
          </a:solidFill>
          <a:latin typeface="+mn-lt"/>
          <a:ea typeface="+mn-ea"/>
          <a:cs typeface="+mn-cs"/>
        </a:defRPr>
      </a:lvl2pPr>
      <a:lvl3pPr marL="1095698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2" kern="1200">
          <a:solidFill>
            <a:schemeClr val="tx1"/>
          </a:solidFill>
          <a:latin typeface="+mn-lt"/>
          <a:ea typeface="+mn-ea"/>
          <a:cs typeface="+mn-cs"/>
        </a:defRPr>
      </a:lvl3pPr>
      <a:lvl4pPr marL="1534141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14" kern="1200">
          <a:solidFill>
            <a:schemeClr val="tx1"/>
          </a:solidFill>
          <a:latin typeface="+mn-lt"/>
          <a:ea typeface="+mn-ea"/>
          <a:cs typeface="+mn-cs"/>
        </a:defRPr>
      </a:lvl4pPr>
      <a:lvl5pPr marL="1972585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14" kern="1200">
          <a:solidFill>
            <a:schemeClr val="tx1"/>
          </a:solidFill>
          <a:latin typeface="+mn-lt"/>
          <a:ea typeface="+mn-ea"/>
          <a:cs typeface="+mn-cs"/>
        </a:defRPr>
      </a:lvl5pPr>
      <a:lvl6pPr marL="2411277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6pPr>
      <a:lvl7pPr marL="2849688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7pPr>
      <a:lvl8pPr marL="3288103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8pPr>
      <a:lvl9pPr marL="3726517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38411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76824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15244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53655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92067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630482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068896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507310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1481FF59-CF8A-4E19-B3DE-FBA6BEE545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55000" y="5675586"/>
            <a:ext cx="889000" cy="630621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pic>
        <p:nvPicPr>
          <p:cNvPr id="1029" name="Picture 21" descr="letterhead_footer.png">
            <a:extLst>
              <a:ext uri="{FF2B5EF4-FFF2-40B4-BE49-F238E27FC236}">
                <a16:creationId xmlns:a16="http://schemas.microsoft.com/office/drawing/2014/main" id="{EC99CAE7-1997-454A-9E97-5E9366C14A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34" y="6463863"/>
            <a:ext cx="5757333" cy="37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0" name="Straight Connector 27">
            <a:extLst>
              <a:ext uri="{FF2B5EF4-FFF2-40B4-BE49-F238E27FC236}">
                <a16:creationId xmlns:a16="http://schemas.microsoft.com/office/drawing/2014/main" id="{B0F265BE-4D86-431B-8833-3AF237E027B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0" y="6444155"/>
            <a:ext cx="9144000" cy="411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28">
            <a:extLst>
              <a:ext uri="{FF2B5EF4-FFF2-40B4-BE49-F238E27FC236}">
                <a16:creationId xmlns:a16="http://schemas.microsoft.com/office/drawing/2014/main" id="{A204EC48-0BD2-4728-BA02-A448957C14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7000" y="2916621"/>
            <a:ext cx="127000" cy="3941379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3" name="Rectangle 33">
            <a:extLst>
              <a:ext uri="{FF2B5EF4-FFF2-40B4-BE49-F238E27FC236}">
                <a16:creationId xmlns:a16="http://schemas.microsoft.com/office/drawing/2014/main" id="{05BC7CB9-53F2-496F-A93D-67E233B518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26500" y="5360276"/>
            <a:ext cx="254000" cy="610914"/>
          </a:xfrm>
          <a:prstGeom prst="rect">
            <a:avLst/>
          </a:prstGeom>
          <a:solidFill>
            <a:schemeClr val="bg2">
              <a:alpha val="39999"/>
            </a:scheme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grpSp>
        <p:nvGrpSpPr>
          <p:cNvPr id="1033" name="Group 37">
            <a:extLst>
              <a:ext uri="{FF2B5EF4-FFF2-40B4-BE49-F238E27FC236}">
                <a16:creationId xmlns:a16="http://schemas.microsoft.com/office/drawing/2014/main" id="{633ACFBA-3D2D-4571-B11E-10F5ACD6C61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2834" y="354724"/>
            <a:ext cx="8678333" cy="196248"/>
            <a:chOff x="11430000" y="3733800"/>
            <a:chExt cx="15773400" cy="400050"/>
          </a:xfrm>
        </p:grpSpPr>
        <p:pic>
          <p:nvPicPr>
            <p:cNvPr id="1039" name="Picture 34" descr="letterhead-bullet.png">
              <a:extLst>
                <a:ext uri="{FF2B5EF4-FFF2-40B4-BE49-F238E27FC236}">
                  <a16:creationId xmlns:a16="http://schemas.microsoft.com/office/drawing/2014/main" id="{D091E3A3-1F5A-4634-9FA4-0FA44039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0" y="3733800"/>
              <a:ext cx="390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35" descr="letterhead-bullet.png">
              <a:extLst>
                <a:ext uri="{FF2B5EF4-FFF2-40B4-BE49-F238E27FC236}">
                  <a16:creationId xmlns:a16="http://schemas.microsoft.com/office/drawing/2014/main" id="{6469D54A-E3AA-4F0C-A115-BBB994DB7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2875" y="3733800"/>
              <a:ext cx="390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28">
            <a:extLst>
              <a:ext uri="{FF2B5EF4-FFF2-40B4-BE49-F238E27FC236}">
                <a16:creationId xmlns:a16="http://schemas.microsoft.com/office/drawing/2014/main" id="{9C3EF7DD-92B8-4128-A4BF-F274EF09D0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83879"/>
            <a:ext cx="127000" cy="3941379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3C717C81-FEBE-41FB-BF1E-3CAA2883F3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500" y="867103"/>
            <a:ext cx="8445500" cy="59121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9" name="Rectangle 33">
            <a:extLst>
              <a:ext uri="{FF2B5EF4-FFF2-40B4-BE49-F238E27FC236}">
                <a16:creationId xmlns:a16="http://schemas.microsoft.com/office/drawing/2014/main" id="{A74CD123-D5E9-46FB-94AF-079EC5D3A5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2500" y="1340069"/>
            <a:ext cx="7747000" cy="4828190"/>
          </a:xfrm>
          <a:prstGeom prst="rect">
            <a:avLst/>
          </a:prstGeom>
          <a:solidFill>
            <a:schemeClr val="bg2">
              <a:alpha val="40000"/>
            </a:schemeClr>
          </a:solidFill>
          <a:ln w="9525" algn="ctr">
            <a:noFill/>
            <a:round/>
            <a:headEnd/>
            <a:tailEnd/>
          </a:ln>
        </p:spPr>
        <p:txBody>
          <a:bodyPr lIns="23643" tIns="11821" rIns="23643" bIns="11821"/>
          <a:lstStyle/>
          <a:p>
            <a:pPr>
              <a:defRPr/>
            </a:pPr>
            <a:endParaRPr lang="en-US" sz="776"/>
          </a:p>
        </p:txBody>
      </p:sp>
      <p:sp>
        <p:nvSpPr>
          <p:cNvPr id="1037" name="Title Placeholder 1">
            <a:extLst>
              <a:ext uri="{FF2B5EF4-FFF2-40B4-BE49-F238E27FC236}">
                <a16:creationId xmlns:a16="http://schemas.microsoft.com/office/drawing/2014/main" id="{37D4A203-1B7D-4873-AB5F-7C6CE8BB68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1500" y="195837"/>
            <a:ext cx="8170333" cy="47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39062" tIns="169546" rIns="339062" bIns="1695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Text Placeholder 2">
            <a:extLst>
              <a:ext uri="{FF2B5EF4-FFF2-40B4-BE49-F238E27FC236}">
                <a16:creationId xmlns:a16="http://schemas.microsoft.com/office/drawing/2014/main" id="{70E2B3B0-CAF7-4BB4-8FBC-8F863EF5C1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00667" y="1497724"/>
            <a:ext cx="7429500" cy="451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39062" tIns="169546" rIns="339062" bIns="169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35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txStyles>
    <p:titleStyle>
      <a:lvl1pPr algn="l" defTabSz="876476" rtl="0" eaLnBrk="0" fontAlgn="base" hangingPunct="0">
        <a:spcBef>
          <a:spcPct val="0"/>
        </a:spcBef>
        <a:spcAft>
          <a:spcPct val="0"/>
        </a:spcAft>
        <a:defRPr sz="2483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2pPr>
      <a:lvl3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3pPr>
      <a:lvl4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4pPr>
      <a:lvl5pPr algn="l" defTabSz="876476" rtl="0" eaLnBrk="0" fontAlgn="base" hangingPunct="0">
        <a:spcBef>
          <a:spcPct val="0"/>
        </a:spcBef>
        <a:spcAft>
          <a:spcPct val="0"/>
        </a:spcAft>
        <a:defRPr sz="2483">
          <a:solidFill>
            <a:schemeClr val="tx1"/>
          </a:solidFill>
          <a:latin typeface="Calibri" pitchFamily="34" charset="0"/>
        </a:defRPr>
      </a:lvl5pPr>
      <a:lvl6pPr marL="118232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6pPr>
      <a:lvl7pPr marL="236464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7pPr>
      <a:lvl8pPr marL="354696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8pPr>
      <a:lvl9pPr marL="472928" algn="ctr" defTabSz="876476" rtl="0" fontAlgn="base">
        <a:spcBef>
          <a:spcPct val="0"/>
        </a:spcBef>
        <a:spcAft>
          <a:spcPct val="0"/>
        </a:spcAft>
        <a:defRPr sz="4215">
          <a:solidFill>
            <a:schemeClr val="tx1"/>
          </a:solidFill>
          <a:latin typeface="Calibri" pitchFamily="34" charset="0"/>
        </a:defRPr>
      </a:lvl9pPr>
    </p:titleStyle>
    <p:bodyStyle>
      <a:lvl1pPr marL="328422" indent="-328422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77" kern="1200">
          <a:solidFill>
            <a:schemeClr val="tx1"/>
          </a:solidFill>
          <a:latin typeface="+mn-lt"/>
          <a:ea typeface="+mn-ea"/>
          <a:cs typeface="+mn-cs"/>
        </a:defRPr>
      </a:lvl1pPr>
      <a:lvl2pPr marL="712265" indent="-273822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89" kern="1200">
          <a:solidFill>
            <a:schemeClr val="tx1"/>
          </a:solidFill>
          <a:latin typeface="+mn-lt"/>
          <a:ea typeface="+mn-ea"/>
          <a:cs typeface="+mn-cs"/>
        </a:defRPr>
      </a:lvl2pPr>
      <a:lvl3pPr marL="1095698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2" kern="1200">
          <a:solidFill>
            <a:schemeClr val="tx1"/>
          </a:solidFill>
          <a:latin typeface="+mn-lt"/>
          <a:ea typeface="+mn-ea"/>
          <a:cs typeface="+mn-cs"/>
        </a:defRPr>
      </a:lvl3pPr>
      <a:lvl4pPr marL="1534141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14" kern="1200">
          <a:solidFill>
            <a:schemeClr val="tx1"/>
          </a:solidFill>
          <a:latin typeface="+mn-lt"/>
          <a:ea typeface="+mn-ea"/>
          <a:cs typeface="+mn-cs"/>
        </a:defRPr>
      </a:lvl4pPr>
      <a:lvl5pPr marL="1972585" indent="-218811" algn="l" defTabSz="87647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14" kern="1200">
          <a:solidFill>
            <a:schemeClr val="tx1"/>
          </a:solidFill>
          <a:latin typeface="+mn-lt"/>
          <a:ea typeface="+mn-ea"/>
          <a:cs typeface="+mn-cs"/>
        </a:defRPr>
      </a:lvl5pPr>
      <a:lvl6pPr marL="2411277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6pPr>
      <a:lvl7pPr marL="2849688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7pPr>
      <a:lvl8pPr marL="3288103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8pPr>
      <a:lvl9pPr marL="3726517" indent="-219211" algn="l" defTabSz="876824" rtl="0" eaLnBrk="1" latinLnBrk="0" hangingPunct="1">
        <a:spcBef>
          <a:spcPct val="20000"/>
        </a:spcBef>
        <a:buFont typeface="Arial" pitchFamily="34" charset="0"/>
        <a:buChar char="•"/>
        <a:defRPr sz="1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38411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76824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15244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53655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92067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630482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068896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507310" algn="l" defTabSz="876824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gv\Dropbox\Public\~GPII%20Videos%20ALL\GPII%20Auto-personalization%20Demo%202017.mp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emf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55" Type="http://schemas.openxmlformats.org/officeDocument/2006/relationships/image" Target="../media/image67.png"/><Relationship Id="rId63" Type="http://schemas.openxmlformats.org/officeDocument/2006/relationships/image" Target="../media/image75.png"/><Relationship Id="rId68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9" Type="http://schemas.openxmlformats.org/officeDocument/2006/relationships/image" Target="../media/image4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8" Type="http://schemas.openxmlformats.org/officeDocument/2006/relationships/image" Target="../media/image70.png"/><Relationship Id="rId66" Type="http://schemas.openxmlformats.org/officeDocument/2006/relationships/image" Target="../media/image78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image" Target="../media/image61.png"/><Relationship Id="rId57" Type="http://schemas.openxmlformats.org/officeDocument/2006/relationships/image" Target="../media/image69.png"/><Relationship Id="rId61" Type="http://schemas.openxmlformats.org/officeDocument/2006/relationships/image" Target="../media/image73.png"/><Relationship Id="rId10" Type="http://schemas.openxmlformats.org/officeDocument/2006/relationships/image" Target="../media/image22.png"/><Relationship Id="rId19" Type="http://schemas.openxmlformats.org/officeDocument/2006/relationships/image" Target="../media/image31.emf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Relationship Id="rId14" Type="http://schemas.openxmlformats.org/officeDocument/2006/relationships/image" Target="../media/image26.emf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emf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56" Type="http://schemas.openxmlformats.org/officeDocument/2006/relationships/image" Target="../media/image68.png"/><Relationship Id="rId64" Type="http://schemas.openxmlformats.org/officeDocument/2006/relationships/image" Target="../media/image76.png"/><Relationship Id="rId69" Type="http://schemas.openxmlformats.org/officeDocument/2006/relationships/image" Target="../media/image81.png"/><Relationship Id="rId8" Type="http://schemas.openxmlformats.org/officeDocument/2006/relationships/image" Target="../media/image20.png"/><Relationship Id="rId51" Type="http://schemas.openxmlformats.org/officeDocument/2006/relationships/image" Target="../media/image63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emf"/><Relationship Id="rId25" Type="http://schemas.openxmlformats.org/officeDocument/2006/relationships/image" Target="../media/image37.emf"/><Relationship Id="rId33" Type="http://schemas.openxmlformats.org/officeDocument/2006/relationships/image" Target="../media/image45.emf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Relationship Id="rId54" Type="http://schemas.openxmlformats.org/officeDocument/2006/relationships/image" Target="../media/image66.png"/><Relationship Id="rId62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9">
            <a:extLst>
              <a:ext uri="{FF2B5EF4-FFF2-40B4-BE49-F238E27FC236}">
                <a16:creationId xmlns:a16="http://schemas.microsoft.com/office/drawing/2014/main" id="{9E5680C5-25F5-47E4-A557-E8C9B51EA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260" y="1569982"/>
            <a:ext cx="6936828" cy="1859017"/>
          </a:xfrm>
        </p:spPr>
        <p:txBody>
          <a:bodyPr/>
          <a:lstStyle/>
          <a:p>
            <a:pPr eaLnBrk="1" hangingPunct="1"/>
            <a:r>
              <a:rPr lang="en-US" sz="3200" dirty="0"/>
              <a:t>A Pilot Study of </a:t>
            </a:r>
            <a:br>
              <a:rPr lang="en-US" sz="3200" dirty="0"/>
            </a:br>
            <a:r>
              <a:rPr lang="en-US" sz="3200" dirty="0"/>
              <a:t>Computer Auto-Personalization at American Job Centers</a:t>
            </a:r>
            <a:endParaRPr lang="en-US" altLang="en-US" sz="4000" b="1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93B29E8-9CE7-4B24-BC03-C9AA70461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3534" y="3540673"/>
            <a:ext cx="6137466" cy="1752682"/>
          </a:xfrm>
        </p:spPr>
        <p:txBody>
          <a:bodyPr/>
          <a:lstStyle/>
          <a:p>
            <a:pPr algn="l"/>
            <a:r>
              <a:rPr lang="en-US" sz="1862" dirty="0"/>
              <a:t>J. Bern Jordan, Gregg Vanderheiden (Univ. of Maryland)</a:t>
            </a:r>
          </a:p>
          <a:p>
            <a:pPr algn="l"/>
            <a:r>
              <a:rPr lang="en-US" sz="1862" dirty="0"/>
              <a:t>Maureen </a:t>
            </a:r>
            <a:r>
              <a:rPr lang="en-US" sz="1862" dirty="0" err="1"/>
              <a:t>Kaine-Krolak</a:t>
            </a:r>
            <a:r>
              <a:rPr lang="en-US" sz="1862" dirty="0"/>
              <a:t> (Raising the Floor-US)</a:t>
            </a:r>
          </a:p>
          <a:p>
            <a:pPr algn="l"/>
            <a:r>
              <a:rPr lang="en-US" sz="1862" dirty="0"/>
              <a:t>Vera Roberts (OCAD University)</a:t>
            </a:r>
          </a:p>
          <a:p>
            <a:pPr algn="l"/>
            <a:endParaRPr lang="en-US" sz="1862" dirty="0"/>
          </a:p>
          <a:p>
            <a:pPr algn="l"/>
            <a:r>
              <a:rPr lang="en-US" sz="1862" dirty="0"/>
              <a:t>March 22, 2018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Here is what that might look like</a:t>
            </a:r>
            <a:r>
              <a:rPr lang="is-IS" dirty="0"/>
              <a:t>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450" y="260350"/>
            <a:ext cx="5256213" cy="5080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773238"/>
            <a:ext cx="7488237" cy="583247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>
            <a:hlinkClick r:id="rId3" action="ppaction://hlinkfile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34756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000" b="1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"/>
              </a:rPr>
              <a:t>©  Trace R&amp;D Center</a:t>
            </a:r>
            <a:endParaRPr kumimoji="0" lang="en-US" altLang="x-none" sz="10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charset="0"/>
              <a:ea typeface="ＭＳ Ｐゴシック" charset="-128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908720"/>
            <a:ext cx="7780784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if</a:t>
            </a:r>
            <a:r>
              <a:rPr kumimoji="0" lang="mr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teacher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grandparent in a family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Students in school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cable box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elder approaching a ticket machine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15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56792"/>
            <a:ext cx="7704856" cy="5832475"/>
          </a:xfrm>
        </p:spPr>
        <p:txBody>
          <a:bodyPr/>
          <a:lstStyle/>
          <a:p>
            <a:r>
              <a:rPr lang="en-US" dirty="0"/>
              <a:t>We call this auto-personalization </a:t>
            </a:r>
          </a:p>
          <a:p>
            <a:endParaRPr lang="en-US" sz="2400" dirty="0"/>
          </a:p>
          <a:p>
            <a:r>
              <a:rPr lang="en-US" sz="2400" dirty="0"/>
              <a:t>And it can make Cloud Computing not only be accessible to people with a wide range of disabilities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But auto-personalization can make Web and Cloud applications more understandable and useable by the population at large.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6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600200"/>
            <a:ext cx="7704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Not just for disability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Salesperson in a phone Kiosk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Any user sitting down to a shared computer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 at home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 at a workstation,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 company wanting to simplify and tailor workstations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93F49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Anyone wanting to have their computer set up like another’s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3F4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07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6041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3813"/>
            <a:ext cx="14541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88" y="0"/>
            <a:ext cx="1984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23813"/>
            <a:ext cx="1581151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5" y="0"/>
            <a:ext cx="10461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0"/>
            <a:ext cx="16462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623888"/>
            <a:ext cx="132556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742950"/>
            <a:ext cx="186531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742950"/>
            <a:ext cx="13477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1647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357313"/>
            <a:ext cx="2085975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1476375"/>
            <a:ext cx="174466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941513"/>
            <a:ext cx="1085851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823913"/>
            <a:ext cx="1444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957388"/>
            <a:ext cx="17875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2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898650"/>
            <a:ext cx="1143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3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543175"/>
            <a:ext cx="12795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4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590550"/>
            <a:ext cx="16605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5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1458913"/>
            <a:ext cx="1468438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6" name="Picture 3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2100263"/>
            <a:ext cx="15240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7" name="Picture 3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3028950"/>
            <a:ext cx="1968501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8" name="Picture 3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2628900"/>
            <a:ext cx="24812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9" name="Picture 3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362200"/>
            <a:ext cx="1849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0" name="Picture 4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3667125"/>
            <a:ext cx="191611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4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3581400"/>
            <a:ext cx="18796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2" name="Picture 4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936875"/>
            <a:ext cx="12477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3" name="Picture 4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2901950"/>
            <a:ext cx="15081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4" name="Picture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742950"/>
            <a:ext cx="8794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5" name="Picture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1209675"/>
            <a:ext cx="8191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6" name="Picture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151313"/>
            <a:ext cx="1524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7" name="Picture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151313"/>
            <a:ext cx="8429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8" name="Picture 5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3586163"/>
            <a:ext cx="1471612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9" name="Picture 5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2954338"/>
            <a:ext cx="110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0" name="Picture 5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1271588"/>
            <a:ext cx="8128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1" name="Picture 5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3354388"/>
            <a:ext cx="996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2" name="Picture 5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391025"/>
            <a:ext cx="1473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3" name="Picture 5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3354388"/>
            <a:ext cx="635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4" name="Picture 5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62100"/>
            <a:ext cx="622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5" name="Picture 5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4054475"/>
            <a:ext cx="19081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6" name="Picture 6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948238"/>
            <a:ext cx="16748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7" name="Picture 6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3354388"/>
            <a:ext cx="6508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8" name="Picture 6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994275"/>
            <a:ext cx="17827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0" y="4902200"/>
            <a:ext cx="16589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0" name="Picture 6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38" y="3411538"/>
            <a:ext cx="1268412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1" name="Picture 6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3" y="2617788"/>
            <a:ext cx="1076325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2" name="Picture 6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5283200"/>
            <a:ext cx="1731963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3" name="Picture 6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4460875"/>
            <a:ext cx="196056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4" name="Picture 7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365625"/>
            <a:ext cx="24003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5" name="Picture 72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63" y="2778125"/>
            <a:ext cx="784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6" name="Picture 7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935288"/>
            <a:ext cx="10493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7" name="Picture 73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080000"/>
            <a:ext cx="17891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8" name="Picture 74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0" y="39688"/>
            <a:ext cx="52705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69" name="Picture 75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5045075"/>
            <a:ext cx="17732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0" name="Picture 76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5272088"/>
            <a:ext cx="111601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1" name="Picture 77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5849938"/>
            <a:ext cx="790576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2" name="Picture 78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5532438"/>
            <a:ext cx="171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3" name="Picture 79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5834063"/>
            <a:ext cx="216217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4" name="Picture 80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2505075"/>
            <a:ext cx="5667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5" name="Picture 81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81638"/>
            <a:ext cx="1509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6" name="Picture 8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5476875"/>
            <a:ext cx="96361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7" name="Picture 83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5419725"/>
            <a:ext cx="1387475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8" name="Picture 84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6199188"/>
            <a:ext cx="11953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79" name="Picture 85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6199188"/>
            <a:ext cx="18986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80" name="Picture 1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5849938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81" name="Picture 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5972175"/>
            <a:ext cx="7223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82" name="Picture 3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197600"/>
            <a:ext cx="7429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83" name="Picture 4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6223000"/>
            <a:ext cx="8921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84" name="Picture 69" descr="fluid_333x200_rgb_transparentBkg_bw-PlainBlack.png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6296025"/>
            <a:ext cx="9350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764653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124744"/>
            <a:ext cx="7704856" cy="5832475"/>
          </a:xfrm>
        </p:spPr>
        <p:txBody>
          <a:bodyPr/>
          <a:lstStyle/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endParaRPr lang="en-US" sz="1800" dirty="0"/>
          </a:p>
          <a:p>
            <a:pPr marL="457200" lvl="1" indent="-342900"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  <a:defRPr/>
            </a:pPr>
            <a:r>
              <a:rPr lang="en-US" sz="1600" dirty="0"/>
              <a:t>RtF organizations on 3 continents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 err="1"/>
              <a:t>RtF</a:t>
            </a:r>
            <a:r>
              <a:rPr lang="en-US" sz="1600" dirty="0"/>
              <a:t>-Int’l   (Geneva)    Headquarters 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RtF US    (Washington DC)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RtF Canada  (Toronto)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RtF Korea (Seoul)</a:t>
            </a:r>
          </a:p>
          <a:p>
            <a:endParaRPr lang="en-US" sz="1600" dirty="0"/>
          </a:p>
          <a:p>
            <a:pPr marL="457200" lvl="1" indent="-342900"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  <a:defRPr/>
            </a:pPr>
            <a:r>
              <a:rPr lang="en-US" sz="1600" dirty="0"/>
              <a:t>And major projects covering all of the GPII core components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Fluid/FLOE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Cloud4all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Prosperity4All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Preferences for Global Access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UIITA-RERC</a:t>
            </a:r>
          </a:p>
          <a:p>
            <a:pPr marL="857250" lvl="2" indent="-342900" eaLnBrk="1" hangingPunct="1">
              <a:spcBef>
                <a:spcPts val="1000"/>
              </a:spcBef>
              <a:buClr>
                <a:schemeClr val="tx1"/>
              </a:buClr>
              <a:defRPr/>
            </a:pPr>
            <a:r>
              <a:rPr lang="en-US" sz="1600" dirty="0"/>
              <a:t>GPII-APCP</a:t>
            </a:r>
          </a:p>
          <a:p>
            <a:pPr marL="514350" lvl="2" indent="0" eaLnBrk="1" hangingPunct="1">
              <a:spcBef>
                <a:spcPts val="1000"/>
              </a:spcBef>
              <a:buClr>
                <a:schemeClr val="tx1"/>
              </a:buClr>
              <a:buNone/>
              <a:defRPr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7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408" y="1275936"/>
            <a:ext cx="7249616" cy="900336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800" cap="none" dirty="0"/>
              <a:t>APCP  and  RERC</a:t>
            </a:r>
            <a:br>
              <a:rPr lang="en-US" sz="2800" cap="none" dirty="0"/>
            </a:br>
            <a:r>
              <a:rPr lang="en-US" sz="2800" cap="none" dirty="0"/>
              <a:t>     Moving Research to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76" y="2362200"/>
            <a:ext cx="7609656" cy="4288979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/>
              <a:t>Build a commercial quality implementation – and release it for public use.</a:t>
            </a:r>
          </a:p>
          <a:p>
            <a:pPr>
              <a:buFont typeface="Arial" charset="0"/>
              <a:buChar char="•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/>
              <a:t>Carry out Pilots in 4 high schools, a community college and 10 American Job Centers across the country</a:t>
            </a:r>
          </a:p>
          <a:p>
            <a:pPr>
              <a:buFont typeface="Arial" charset="0"/>
              <a:buChar char="•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/>
              <a:t>Will also be testing it in University and Public Libraries as part of a parallel project</a:t>
            </a:r>
          </a:p>
          <a:p>
            <a:pPr>
              <a:buFont typeface="Arial" charset="0"/>
              <a:buChar char="•"/>
            </a:pP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/>
              <a:t> Establish a Blue Ribbon Data Privacy Council</a:t>
            </a:r>
          </a:p>
          <a:p>
            <a:pP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6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66240-728D-45F9-9EBB-A3FC2DDD79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First Pilot Study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739001-41FC-4AC4-81A6-F2C032E4A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2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pilot study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Purpose of the study was to get computer user’s feedback while using the initial phase of GPII auto-personalization</a:t>
            </a:r>
          </a:p>
          <a:p>
            <a:pPr>
              <a:spcBef>
                <a:spcPts val="1796"/>
              </a:spcBef>
            </a:pPr>
            <a:r>
              <a:rPr lang="en-US" sz="2400" dirty="0"/>
              <a:t>A prototype of auto-personalization was tested</a:t>
            </a:r>
          </a:p>
          <a:p>
            <a:pPr lvl="1"/>
            <a:r>
              <a:rPr lang="en-US" sz="2000" dirty="0"/>
              <a:t>At an American Job Center in southern California</a:t>
            </a:r>
          </a:p>
          <a:p>
            <a:pPr lvl="1"/>
            <a:r>
              <a:rPr lang="en-US" sz="2000" dirty="0"/>
              <a:t>11 participants (4 female, 7 male)</a:t>
            </a:r>
          </a:p>
          <a:p>
            <a:pPr>
              <a:spcBef>
                <a:spcPts val="1796"/>
              </a:spcBef>
            </a:pPr>
            <a:r>
              <a:rPr lang="en-US" sz="2400" dirty="0"/>
              <a:t>Participants used NFC cards to adjust their computer settings while accomplishing job search related tasks</a:t>
            </a:r>
          </a:p>
          <a:p>
            <a:pPr lvl="1"/>
            <a:r>
              <a:rPr lang="en-US" sz="2000" dirty="0"/>
              <a:t>Answered quick surveys about experienc</a:t>
            </a:r>
            <a:r>
              <a:rPr lang="en-US" sz="2276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6208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4450"/>
            <a:ext cx="5254625" cy="508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7206" y="457200"/>
            <a:ext cx="7848600" cy="54133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We are rapidly  ’</a:t>
            </a:r>
            <a:r>
              <a:rPr lang="en-US" sz="2400" b="1" dirty="0" err="1"/>
              <a:t>technifying</a:t>
            </a:r>
            <a:r>
              <a:rPr lang="en-US" sz="2400" b="1" dirty="0"/>
              <a:t>’  all aspects of living </a:t>
            </a:r>
            <a:r>
              <a:rPr lang="mr-IN" sz="2400" b="1" dirty="0"/>
              <a:t>–</a:t>
            </a:r>
            <a:br>
              <a:rPr lang="en-US" sz="2400" b="1" dirty="0"/>
            </a:br>
            <a:endParaRPr lang="en-US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	education,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	employment,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	health,  </a:t>
            </a:r>
          </a:p>
          <a:p>
            <a:pPr marL="0" indent="0" eaLnBrk="1" fontAlgn="auto" hangingPunct="1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en-US" sz="2400" b="1" dirty="0"/>
              <a:t>	transportation,</a:t>
            </a:r>
          </a:p>
          <a:p>
            <a:pPr marL="0" indent="0" eaLnBrk="1" fontAlgn="auto" hangingPunct="1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en-US" sz="2400" b="1" dirty="0"/>
              <a:t>	socialization,</a:t>
            </a:r>
          </a:p>
          <a:p>
            <a:pPr marL="0" lvl="0" indent="0" eaLnBrk="1" fontAlgn="auto" hangingPunct="1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en-US" sz="2400" b="1" dirty="0"/>
              <a:t>	our homes</a:t>
            </a:r>
            <a:r>
              <a:rPr lang="mr-IN" sz="2400" b="1" dirty="0"/>
              <a:t>…</a:t>
            </a:r>
            <a:endParaRPr lang="en-US" sz="24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541" y="1611106"/>
            <a:ext cx="2625673" cy="1966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8835">
            <a:off x="6583845" y="4063659"/>
            <a:ext cx="2227064" cy="1653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7379">
            <a:off x="4457861" y="3967329"/>
            <a:ext cx="1968624" cy="131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25683"/>
          <a:stretch/>
        </p:blipFill>
        <p:spPr>
          <a:xfrm rot="204855">
            <a:off x="4334302" y="2440516"/>
            <a:ext cx="1831213" cy="1220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8088"/>
          <a:stretch/>
        </p:blipFill>
        <p:spPr>
          <a:xfrm rot="21310283">
            <a:off x="2676299" y="5194974"/>
            <a:ext cx="1641727" cy="1233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3241">
            <a:off x="5207721" y="5547796"/>
            <a:ext cx="1326837" cy="8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916" y="1295400"/>
            <a:ext cx="7516284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Interview and direct observation method to gather</a:t>
            </a:r>
          </a:p>
          <a:p>
            <a:pPr lvl="1"/>
            <a:r>
              <a:rPr lang="en-US" dirty="0"/>
              <a:t>How people felt about the system</a:t>
            </a:r>
          </a:p>
          <a:p>
            <a:pPr lvl="1"/>
            <a:r>
              <a:rPr lang="en-US" dirty="0"/>
              <a:t>Suggestions about additional features and uses</a:t>
            </a:r>
          </a:p>
          <a:p>
            <a:pPr>
              <a:spcBef>
                <a:spcPts val="1728"/>
              </a:spcBef>
            </a:pPr>
            <a:r>
              <a:rPr lang="en-US" dirty="0"/>
              <a:t>Task included “any computer task of participant’s choice” related to job search, while using GPII tool &amp; instruction sheet</a:t>
            </a:r>
          </a:p>
          <a:p>
            <a:pPr>
              <a:spcBef>
                <a:spcPts val="1728"/>
              </a:spcBef>
            </a:pPr>
            <a:r>
              <a:rPr lang="en-US" dirty="0"/>
              <a:t>Verbal instruction were minimal </a:t>
            </a:r>
          </a:p>
          <a:p>
            <a:pPr lvl="1"/>
            <a:r>
              <a:rPr lang="en-US" dirty="0"/>
              <a:t>Initial prompt to view the instruction sign</a:t>
            </a:r>
          </a:p>
          <a:p>
            <a:pPr lvl="1"/>
            <a:r>
              <a:rPr lang="en-US" dirty="0"/>
              <a:t>Additional prompt to try another card if they didn’t naturally</a:t>
            </a:r>
          </a:p>
          <a:p>
            <a:pPr>
              <a:spcBef>
                <a:spcPts val="1728"/>
              </a:spcBef>
            </a:pPr>
            <a:r>
              <a:rPr lang="en-US" dirty="0"/>
              <a:t>Instructions given on how to use some of the Google Chrome extensions</a:t>
            </a:r>
          </a:p>
          <a:p>
            <a:pPr>
              <a:spcBef>
                <a:spcPts val="1656"/>
              </a:spcBef>
            </a:pPr>
            <a:r>
              <a:rPr lang="en-US" dirty="0"/>
              <a:t>Feedback was collected during and at the end of the session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Equipment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667" y="1371600"/>
            <a:ext cx="7429500" cy="47244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All-in-one computer with built in NFC reader (Windows 10) </a:t>
            </a:r>
          </a:p>
          <a:p>
            <a:pPr>
              <a:spcBef>
                <a:spcPts val="1800"/>
              </a:spcBef>
            </a:pPr>
            <a:r>
              <a:rPr lang="en-US" dirty="0"/>
              <a:t>Prototype version of GPII Auto-personalization</a:t>
            </a:r>
          </a:p>
          <a:p>
            <a:pPr>
              <a:spcBef>
                <a:spcPts val="1800"/>
              </a:spcBef>
            </a:pPr>
            <a:r>
              <a:rPr lang="en-US" dirty="0"/>
              <a:t>Chrome browser extensions</a:t>
            </a:r>
          </a:p>
          <a:p>
            <a:pPr lvl="1"/>
            <a:r>
              <a:rPr lang="en-US" dirty="0"/>
              <a:t>Google Dictionary by Google </a:t>
            </a:r>
          </a:p>
          <a:p>
            <a:pPr lvl="1"/>
            <a:r>
              <a:rPr lang="en-US" dirty="0"/>
              <a:t>High Contrast by Google Accessibility </a:t>
            </a:r>
          </a:p>
          <a:p>
            <a:pPr lvl="1"/>
            <a:r>
              <a:rPr lang="en-US" dirty="0"/>
              <a:t>click2Speech by </a:t>
            </a:r>
            <a:r>
              <a:rPr lang="en-US" dirty="0" err="1"/>
              <a:t>Zsolt</a:t>
            </a:r>
            <a:r>
              <a:rPr lang="en-US" dirty="0"/>
              <a:t> Nagy </a:t>
            </a:r>
          </a:p>
          <a:p>
            <a:pPr lvl="1"/>
            <a:r>
              <a:rPr lang="en-US" dirty="0"/>
              <a:t>Mercury Reader Chrome </a:t>
            </a:r>
          </a:p>
          <a:p>
            <a:pPr>
              <a:spcBef>
                <a:spcPts val="1800"/>
              </a:spcBef>
            </a:pPr>
            <a:r>
              <a:rPr lang="en-US" dirty="0"/>
              <a:t>11 NFC cards sorted in 4 logical groups: </a:t>
            </a:r>
          </a:p>
          <a:p>
            <a:pPr lvl="1"/>
            <a:r>
              <a:rPr lang="en-US" dirty="0"/>
              <a:t>Enlarging only</a:t>
            </a:r>
          </a:p>
          <a:p>
            <a:pPr lvl="1"/>
            <a:r>
              <a:rPr lang="en-US" dirty="0"/>
              <a:t>High contrast + enlarging</a:t>
            </a:r>
          </a:p>
          <a:p>
            <a:pPr lvl="1"/>
            <a:r>
              <a:rPr lang="en-US" dirty="0"/>
              <a:t>Text-to-speech</a:t>
            </a:r>
          </a:p>
          <a:p>
            <a:pPr lvl="1"/>
            <a:r>
              <a:rPr lang="en-US" dirty="0"/>
              <a:t>Magnifier</a:t>
            </a:r>
          </a:p>
          <a:p>
            <a:pPr>
              <a:spcBef>
                <a:spcPts val="1800"/>
              </a:spcBef>
            </a:pPr>
            <a:r>
              <a:rPr lang="en-US" dirty="0"/>
              <a:t>NFC cards were color coded with labels and short descriptions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10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Workstation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F27D72-42B0-447B-B03F-894634E78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4367"/>
          <a:stretch/>
        </p:blipFill>
        <p:spPr>
          <a:xfrm>
            <a:off x="740979" y="1553398"/>
            <a:ext cx="7094483" cy="4403013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923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8604"/>
            <a:ext cx="4191000" cy="4648146"/>
          </a:xfrm>
        </p:spPr>
        <p:txBody>
          <a:bodyPr>
            <a:normAutofit/>
          </a:bodyPr>
          <a:lstStyle/>
          <a:p>
            <a:r>
              <a:rPr lang="en-US" sz="2000" dirty="0"/>
              <a:t>Among 11 participants 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4 self-identified as having disability </a:t>
            </a:r>
          </a:p>
          <a:p>
            <a:pPr lvl="2"/>
            <a:r>
              <a:rPr lang="en-US" dirty="0"/>
              <a:t>2 – difficulties in seeing </a:t>
            </a:r>
          </a:p>
          <a:p>
            <a:pPr lvl="2"/>
            <a:r>
              <a:rPr lang="en-US" dirty="0"/>
              <a:t>2 – difficulties that would not ordinarily affect use of a computer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r>
              <a:rPr lang="en-US" sz="2000" dirty="0"/>
              <a:t>3 did not identify as having disability but mentioned the use of glasses or magnifier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96D07-6E91-4516-A403-8AB09D21E6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Participants had mixed experience with computers; ranging from tech savvy to uncomfortable or fearful of technology </a:t>
            </a:r>
          </a:p>
          <a:p>
            <a:pPr>
              <a:spcBef>
                <a:spcPts val="2280"/>
              </a:spcBef>
            </a:pPr>
            <a:r>
              <a:rPr lang="en-US" sz="2000" dirty="0"/>
              <a:t>Ten participants tried at least one card from each group of NFC cards </a:t>
            </a:r>
          </a:p>
          <a:p>
            <a:pPr>
              <a:spcBef>
                <a:spcPts val="1704"/>
              </a:spcBef>
            </a:pPr>
            <a:r>
              <a:rPr lang="en-US" sz="2000" dirty="0"/>
              <a:t>On average, people tried 5.8 cards </a:t>
            </a:r>
            <a:br>
              <a:rPr lang="en-US" sz="2000" dirty="0"/>
            </a:br>
            <a:r>
              <a:rPr lang="en-US" sz="2000" dirty="0"/>
              <a:t>(SD 1.33)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98E-850C-46E0-830D-C1C249E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Pre-survey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87D43-701C-4E58-917A-6674F884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0CF14F-A565-475F-92AC-431EC93FE4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750912"/>
              </p:ext>
            </p:extLst>
          </p:nvPr>
        </p:nvGraphicFramePr>
        <p:xfrm>
          <a:off x="457199" y="1066800"/>
          <a:ext cx="8458201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1283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Survey after trying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Short survey had 2 questions:</a:t>
            </a:r>
          </a:p>
          <a:p>
            <a:pPr lvl="1"/>
            <a:r>
              <a:rPr lang="en-US" sz="2000" dirty="0"/>
              <a:t>How much do you like using the last display settings?</a:t>
            </a:r>
          </a:p>
          <a:p>
            <a:pPr lvl="2"/>
            <a:r>
              <a:rPr lang="en-US" sz="1800" dirty="0"/>
              <a:t>Participants answered this for each feature and group of NFC cards tried</a:t>
            </a:r>
          </a:p>
          <a:p>
            <a:pPr lvl="2"/>
            <a:r>
              <a:rPr lang="en-US" sz="1800" dirty="0"/>
              <a:t>Scale 1 = “I don’t like it” to 5 = “I would use it often” </a:t>
            </a:r>
          </a:p>
          <a:p>
            <a:pPr lvl="2"/>
            <a:r>
              <a:rPr lang="en-US" sz="1800" dirty="0"/>
              <a:t>Favorable ratings: mean 4.2 (SD = 2.17) </a:t>
            </a:r>
          </a:p>
          <a:p>
            <a:pPr lvl="1">
              <a:spcBef>
                <a:spcPts val="1080"/>
              </a:spcBef>
            </a:pPr>
            <a:r>
              <a:rPr lang="en-US" sz="2000" dirty="0"/>
              <a:t>Does your last setting make it easier or harder to use this computer?</a:t>
            </a:r>
          </a:p>
          <a:p>
            <a:pPr lvl="2"/>
            <a:r>
              <a:rPr lang="en-US" sz="1800" dirty="0"/>
              <a:t>Three responses, “It makes it harder to use”, “It doesn’t make a difference” &amp; “It makes it easier to use”  </a:t>
            </a:r>
          </a:p>
          <a:p>
            <a:pPr lvl="2"/>
            <a:endParaRPr lang="en-US" sz="1800" dirty="0"/>
          </a:p>
          <a:p>
            <a:r>
              <a:rPr lang="en-US" sz="2000" dirty="0"/>
              <a:t>Two questions were strongly correlated at 0.758 (Pearson correlation)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4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Survey Responses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Graphic 2">
            <a:extLst>
              <a:ext uri="{FF2B5EF4-FFF2-40B4-BE49-F238E27FC236}">
                <a16:creationId xmlns:a16="http://schemas.microsoft.com/office/drawing/2014/main" id="{DB6D4DCB-FA34-421E-BE1A-437CC5CD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29" y="1828800"/>
            <a:ext cx="7036571" cy="42625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3C975-14C0-4CE2-BA48-176C6B8B9FC9}"/>
              </a:ext>
            </a:extLst>
          </p:cNvPr>
          <p:cNvSpPr txBox="1"/>
          <p:nvPr/>
        </p:nvSpPr>
        <p:spPr>
          <a:xfrm>
            <a:off x="990600" y="1371600"/>
            <a:ext cx="6815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Responses: How much do you like using the last display setting?</a:t>
            </a:r>
          </a:p>
        </p:txBody>
      </p:sp>
    </p:spTree>
    <p:extLst>
      <p:ext uri="{BB962C8B-B14F-4D97-AF65-F5344CB8AC3E}">
        <p14:creationId xmlns:p14="http://schemas.microsoft.com/office/powerpoint/2010/main" val="4050941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438604"/>
            <a:ext cx="4038600" cy="4648146"/>
          </a:xfrm>
        </p:spPr>
        <p:txBody>
          <a:bodyPr/>
          <a:lstStyle/>
          <a:p>
            <a:r>
              <a:rPr lang="en-US" sz="2000" dirty="0"/>
              <a:t>All participants said they would want to use auto-personalization again</a:t>
            </a:r>
          </a:p>
          <a:p>
            <a:pPr>
              <a:spcBef>
                <a:spcPts val="1824"/>
              </a:spcBef>
            </a:pPr>
            <a:r>
              <a:rPr lang="en-US" sz="2000" dirty="0"/>
              <a:t>Other places mentioned</a:t>
            </a:r>
          </a:p>
          <a:p>
            <a:pPr lvl="1"/>
            <a:r>
              <a:rPr lang="en-US" sz="2000" dirty="0"/>
              <a:t>Home (64%)</a:t>
            </a:r>
          </a:p>
          <a:p>
            <a:pPr lvl="1"/>
            <a:r>
              <a:rPr lang="en-US" sz="2000" dirty="0"/>
              <a:t>Work (45%)</a:t>
            </a:r>
          </a:p>
          <a:p>
            <a:pPr lvl="1"/>
            <a:r>
              <a:rPr lang="en-US" sz="2000" dirty="0"/>
              <a:t>Libraries (27%)</a:t>
            </a:r>
          </a:p>
          <a:p>
            <a:pPr lvl="1"/>
            <a:r>
              <a:rPr lang="en-US" sz="2000" dirty="0"/>
              <a:t>School</a:t>
            </a:r>
          </a:p>
          <a:p>
            <a:pPr lvl="1"/>
            <a:r>
              <a:rPr lang="en-US" sz="2000" dirty="0"/>
              <a:t>Airports</a:t>
            </a:r>
          </a:p>
          <a:p>
            <a:pPr lvl="1"/>
            <a:r>
              <a:rPr lang="en-US" sz="2000" dirty="0"/>
              <a:t>Public kiosk</a:t>
            </a:r>
          </a:p>
          <a:p>
            <a:pPr lvl="1"/>
            <a:r>
              <a:rPr lang="en-US" sz="2000" dirty="0"/>
              <a:t>Everywhere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529D30-43AD-4F0E-A1FC-B07F6D7A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438604"/>
            <a:ext cx="3687233" cy="4648146"/>
          </a:xfrm>
        </p:spPr>
        <p:txBody>
          <a:bodyPr/>
          <a:lstStyle/>
          <a:p>
            <a:r>
              <a:rPr lang="en-US" sz="2000" dirty="0"/>
              <a:t>Most helpful features</a:t>
            </a:r>
          </a:p>
          <a:p>
            <a:pPr lvl="1"/>
            <a:r>
              <a:rPr lang="en-US" sz="2000" dirty="0"/>
              <a:t>Text to speech with highlighting</a:t>
            </a:r>
          </a:p>
          <a:p>
            <a:pPr lvl="1"/>
            <a:r>
              <a:rPr lang="en-US" sz="2000" dirty="0"/>
              <a:t>Magnifying text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Three participants who mentioned very limited computer skills were successful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667" y="1371600"/>
            <a:ext cx="7429500" cy="463900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Positive feedback </a:t>
            </a:r>
          </a:p>
          <a:p>
            <a:pPr lvl="1"/>
            <a:r>
              <a:rPr lang="en-US" sz="2000" dirty="0"/>
              <a:t>Would use a system with GPII again</a:t>
            </a:r>
          </a:p>
          <a:p>
            <a:pPr lvl="1"/>
            <a:r>
              <a:rPr lang="en-US" sz="2000" dirty="0"/>
              <a:t>Easy to apply settings </a:t>
            </a:r>
          </a:p>
          <a:p>
            <a:pPr lvl="1"/>
            <a:r>
              <a:rPr lang="en-US" sz="2000" dirty="0"/>
              <a:t>Made participants aware of built-in OS access features</a:t>
            </a:r>
          </a:p>
          <a:p>
            <a:pPr lvl="1"/>
            <a:r>
              <a:rPr lang="en-US" sz="2000" dirty="0"/>
              <a:t>Useful in multiple settings </a:t>
            </a:r>
          </a:p>
          <a:p>
            <a:pPr lvl="1"/>
            <a:endParaRPr lang="en-US" sz="2000" dirty="0"/>
          </a:p>
          <a:p>
            <a:r>
              <a:rPr lang="en-US" sz="2400" dirty="0"/>
              <a:t>Limitations </a:t>
            </a:r>
          </a:p>
          <a:p>
            <a:pPr lvl="1"/>
            <a:r>
              <a:rPr lang="en-US" sz="2000" dirty="0"/>
              <a:t>Participants had mild or no disability</a:t>
            </a:r>
          </a:p>
          <a:p>
            <a:pPr lvl="2"/>
            <a:r>
              <a:rPr lang="en-US" sz="1800" dirty="0"/>
              <a:t>No typical assistive technology users </a:t>
            </a:r>
          </a:p>
          <a:p>
            <a:pPr lvl="1"/>
            <a:r>
              <a:rPr lang="en-US" sz="2000" dirty="0"/>
              <a:t>Test only included limited assistive technology features</a:t>
            </a:r>
          </a:p>
          <a:p>
            <a:pPr lvl="1"/>
            <a:r>
              <a:rPr lang="en-US" sz="2000" dirty="0"/>
              <a:t>Exposure time to GPII system was limited </a:t>
            </a:r>
          </a:p>
          <a:p>
            <a:pPr lvl="1"/>
            <a:r>
              <a:rPr lang="en-US" sz="2000" dirty="0"/>
              <a:t>Only participants’ first encounters with GPII were recorded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3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79" y="1556353"/>
            <a:ext cx="7094483" cy="48024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GPII has potential to address</a:t>
            </a:r>
          </a:p>
          <a:p>
            <a:pPr lvl="1"/>
            <a:r>
              <a:rPr lang="en-US" dirty="0"/>
              <a:t>Sensory disabilities</a:t>
            </a:r>
          </a:p>
          <a:p>
            <a:pPr lvl="1"/>
            <a:r>
              <a:rPr lang="en-US" dirty="0"/>
              <a:t>Low literacy</a:t>
            </a:r>
          </a:p>
          <a:p>
            <a:pPr lvl="1"/>
            <a:r>
              <a:rPr lang="en-US" dirty="0"/>
              <a:t>Low digital literacy</a:t>
            </a:r>
          </a:p>
          <a:p>
            <a:pPr lvl="1"/>
            <a:r>
              <a:rPr lang="en-US" dirty="0"/>
              <a:t>Second language learners</a:t>
            </a:r>
          </a:p>
          <a:p>
            <a:pPr lvl="1"/>
            <a:r>
              <a:rPr lang="en-US" dirty="0"/>
              <a:t>Cognitive, learning, or intellectual disabilities, mental health disorders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At AJCs there is potential to</a:t>
            </a:r>
          </a:p>
          <a:p>
            <a:pPr lvl="1">
              <a:spcBef>
                <a:spcPts val="1008"/>
              </a:spcBef>
            </a:pPr>
            <a:r>
              <a:rPr lang="en-US" dirty="0"/>
              <a:t>Reduce staff time needed to assist customers making computers work better for them.</a:t>
            </a:r>
          </a:p>
          <a:p>
            <a:pPr lvl="1">
              <a:spcBef>
                <a:spcPts val="1008"/>
              </a:spcBef>
            </a:pPr>
            <a:r>
              <a:rPr lang="en-US" dirty="0"/>
              <a:t>Help in accommodating customers without the need for staff to learn about, install, and support all the different assistive technologies.</a:t>
            </a:r>
          </a:p>
          <a:p>
            <a:pPr lvl="1">
              <a:spcBef>
                <a:spcPts val="1008"/>
              </a:spcBef>
            </a:pPr>
            <a:r>
              <a:rPr lang="en-US" dirty="0"/>
              <a:t>Promote independence, confidence and a sense of agency for individuals who may otherwise have difficulty-using computers.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8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23" y="2283085"/>
            <a:ext cx="3077227" cy="20508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8948" y="1066800"/>
            <a:ext cx="8001443" cy="5810672"/>
          </a:xfrm>
        </p:spPr>
        <p:txBody>
          <a:bodyPr/>
          <a:lstStyle/>
          <a:p>
            <a:pPr marL="457200" lvl="1" indent="0">
              <a:spcBef>
                <a:spcPts val="1776"/>
              </a:spcBef>
              <a:buNone/>
            </a:pPr>
            <a:r>
              <a:rPr lang="en-US" sz="2600" dirty="0"/>
              <a:t>But the interfaces we put on these digital devices </a:t>
            </a:r>
            <a:r>
              <a:rPr lang="mr-IN" sz="2600" dirty="0"/>
              <a:t>–</a:t>
            </a:r>
            <a:r>
              <a:rPr lang="en-US" sz="2600" dirty="0"/>
              <a:t> are simply not usable by many -  due to </a:t>
            </a:r>
          </a:p>
          <a:p>
            <a:pPr lvl="2">
              <a:spcBef>
                <a:spcPts val="1776"/>
              </a:spcBef>
            </a:pPr>
            <a:r>
              <a:rPr lang="en-US" dirty="0"/>
              <a:t>Digital Literacy</a:t>
            </a:r>
          </a:p>
          <a:p>
            <a:pPr lvl="2">
              <a:spcBef>
                <a:spcPts val="1776"/>
              </a:spcBef>
            </a:pPr>
            <a:r>
              <a:rPr lang="en-US" dirty="0"/>
              <a:t>Disability</a:t>
            </a:r>
          </a:p>
          <a:p>
            <a:pPr lvl="2">
              <a:spcBef>
                <a:spcPts val="1776"/>
              </a:spcBef>
            </a:pPr>
            <a:r>
              <a:rPr lang="en-US" dirty="0"/>
              <a:t>Aging (memory &amp; ability to learn new)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05" y="4333962"/>
            <a:ext cx="3043761" cy="2030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87" y="4113507"/>
            <a:ext cx="2927973" cy="29750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27" y="3956526"/>
            <a:ext cx="1600050" cy="24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5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667" y="1497724"/>
            <a:ext cx="7429500" cy="4512879"/>
          </a:xfrm>
        </p:spPr>
        <p:txBody>
          <a:bodyPr/>
          <a:lstStyle/>
          <a:p>
            <a:r>
              <a:rPr lang="en-US" sz="2400" dirty="0"/>
              <a:t>Positive reviews by AJC customers and staff in this early pilot</a:t>
            </a:r>
          </a:p>
          <a:p>
            <a:pPr>
              <a:spcBef>
                <a:spcPts val="1776"/>
              </a:spcBef>
            </a:pPr>
            <a:r>
              <a:rPr lang="en-US" sz="2400" dirty="0"/>
              <a:t>With additional pilots at AJCs and other locations, we hope to learn more &amp; develop a better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0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Rehabilitation Services Administration, U.S. Dept. of Education under grant H421A150006 (APCP), by the National Institute on Disability, Independent Living, and Rehabilitation Research (NIDILRR), U.S. Administration for Independent Living &amp; U.S. Dept. of Education </a:t>
            </a:r>
          </a:p>
          <a:p>
            <a:r>
              <a:rPr lang="en-US" sz="2000" dirty="0"/>
              <a:t>European Union's Seventh Framework </a:t>
            </a:r>
            <a:r>
              <a:rPr lang="en-US" sz="2000" dirty="0" err="1"/>
              <a:t>Programme</a:t>
            </a:r>
            <a:r>
              <a:rPr lang="en-US" sz="2000" dirty="0"/>
              <a:t> </a:t>
            </a:r>
          </a:p>
          <a:p>
            <a:r>
              <a:rPr lang="en-US" sz="2000" dirty="0"/>
              <a:t>Flora Hewlett Foundation</a:t>
            </a:r>
          </a:p>
          <a:p>
            <a:r>
              <a:rPr lang="en-US" sz="2000" dirty="0"/>
              <a:t>Ontario Ministry of Research and Innovation</a:t>
            </a:r>
          </a:p>
          <a:p>
            <a:r>
              <a:rPr lang="en-US" sz="2000" dirty="0"/>
              <a:t>Canadian Foundation for Innovation, by Adobe Foundation </a:t>
            </a:r>
          </a:p>
          <a:p>
            <a:r>
              <a:rPr lang="en-US" sz="2000" dirty="0"/>
              <a:t>Consumer Electronics Association Foundation.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7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450" y="260350"/>
            <a:ext cx="5256213" cy="508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17" y="1300389"/>
            <a:ext cx="8208963" cy="583247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sz="2400" b="1" dirty="0"/>
              <a:t>We have something of a </a:t>
            </a:r>
            <a:r>
              <a:rPr lang="en-GB" sz="2400" b="1" i="1" u="sng" dirty="0"/>
              <a:t>Perfect Storm</a:t>
            </a:r>
            <a:r>
              <a:rPr lang="en-GB" sz="2400" b="1" dirty="0"/>
              <a:t> coming; </a:t>
            </a:r>
          </a:p>
          <a:p>
            <a:pPr>
              <a:spcBef>
                <a:spcPts val="1632"/>
              </a:spcBef>
              <a:defRPr/>
            </a:pPr>
            <a:r>
              <a:rPr lang="en-GB" sz="2000" dirty="0"/>
              <a:t>where just as </a:t>
            </a:r>
            <a:r>
              <a:rPr lang="en-GB" sz="2000" b="1" u="sng" dirty="0"/>
              <a:t>access to ICT is becoming mandatory</a:t>
            </a:r>
            <a:r>
              <a:rPr lang="en-GB" sz="2000" dirty="0"/>
              <a:t> for meaningful participation, independence, and self sustenance,  </a:t>
            </a:r>
          </a:p>
          <a:p>
            <a:pPr>
              <a:spcBef>
                <a:spcPts val="1632"/>
              </a:spcBef>
              <a:defRPr/>
            </a:pPr>
            <a:r>
              <a:rPr lang="en-GB" sz="2000" dirty="0"/>
              <a:t>we find that we not only are </a:t>
            </a:r>
            <a:r>
              <a:rPr lang="en-GB" sz="2000" b="1" u="sng" dirty="0"/>
              <a:t>nowhere near providing access to everyone who needs it</a:t>
            </a:r>
          </a:p>
          <a:p>
            <a:pPr>
              <a:spcBef>
                <a:spcPts val="1632"/>
              </a:spcBef>
              <a:defRPr/>
            </a:pPr>
            <a:r>
              <a:rPr lang="en-GB" sz="2000" dirty="0"/>
              <a:t>but we are</a:t>
            </a:r>
            <a:r>
              <a:rPr lang="en-GB" sz="2000" b="1" dirty="0"/>
              <a:t> </a:t>
            </a:r>
            <a:r>
              <a:rPr lang="en-GB" sz="2000" b="1" u="sng" dirty="0"/>
              <a:t>actually losing ground</a:t>
            </a:r>
          </a:p>
          <a:p>
            <a:pPr lvl="1">
              <a:defRPr/>
            </a:pPr>
            <a:r>
              <a:rPr lang="en-GB" sz="2000" b="0" dirty="0"/>
              <a:t>technical proliferation --  across platforms, </a:t>
            </a:r>
          </a:p>
          <a:p>
            <a:pPr lvl="1">
              <a:defRPr/>
            </a:pPr>
            <a:r>
              <a:rPr lang="en-GB" sz="2000" b="0" dirty="0"/>
              <a:t>product updates (breaking existing solutions)</a:t>
            </a:r>
          </a:p>
          <a:p>
            <a:pPr lvl="1">
              <a:defRPr/>
            </a:pPr>
            <a:r>
              <a:rPr lang="en-GB" sz="2000" b="0" dirty="0"/>
              <a:t>decreasing social resources </a:t>
            </a:r>
          </a:p>
          <a:p>
            <a:pPr lvl="1">
              <a:defRPr/>
            </a:pPr>
            <a:r>
              <a:rPr lang="en-GB" sz="2000" b="0" dirty="0"/>
              <a:t>and we still don</a:t>
            </a:r>
            <a:r>
              <a:rPr lang="mr-IN" sz="2000" dirty="0"/>
              <a:t>'</a:t>
            </a:r>
            <a:r>
              <a:rPr lang="mr-IN" sz="2000" dirty="0" err="1"/>
              <a:t>t</a:t>
            </a:r>
            <a:r>
              <a:rPr lang="en-US" sz="2000" dirty="0"/>
              <a:t> address cognitive, language, and learning disabilities well. </a:t>
            </a:r>
            <a:endParaRPr lang="en-GB" sz="2000" b="0" dirty="0"/>
          </a:p>
          <a:p>
            <a:pPr marL="0" indent="0"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73966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3568" y="1143000"/>
            <a:ext cx="8135937" cy="5683388"/>
          </a:xfrm>
        </p:spPr>
        <p:txBody>
          <a:bodyPr/>
          <a:lstStyle/>
          <a:p>
            <a:r>
              <a:rPr lang="en-US" sz="2800" dirty="0"/>
              <a:t>But if </a:t>
            </a:r>
            <a:r>
              <a:rPr lang="en-US" sz="2800" b="1" u="sng" dirty="0"/>
              <a:t>access to technology is mandatory </a:t>
            </a:r>
            <a:r>
              <a:rPr lang="en-US" sz="2800" dirty="0"/>
              <a:t>– </a:t>
            </a:r>
          </a:p>
          <a:p>
            <a:pPr lvl="1">
              <a:lnSpc>
                <a:spcPct val="150000"/>
              </a:lnSpc>
              <a:spcBef>
                <a:spcPts val="1176"/>
              </a:spcBef>
            </a:pPr>
            <a:r>
              <a:rPr lang="en-US" sz="2400" b="0" u="sng" dirty="0"/>
              <a:t>Then anyone who cannot  access </a:t>
            </a:r>
            <a:r>
              <a:rPr lang="en-US" sz="2400" b="0" dirty="0"/>
              <a:t>it</a:t>
            </a:r>
            <a:br>
              <a:rPr lang="en-US" sz="2400" b="0" dirty="0"/>
            </a:br>
            <a:r>
              <a:rPr lang="en-US" sz="2400" b="0" dirty="0"/>
              <a:t>     will be </a:t>
            </a:r>
            <a:r>
              <a:rPr lang="en-US" sz="2400" b="0" u="sng" dirty="0"/>
              <a:t>unable to participate</a:t>
            </a:r>
            <a:br>
              <a:rPr lang="en-US" sz="2400" b="0" u="sng" dirty="0"/>
            </a:br>
            <a:r>
              <a:rPr lang="en-US" sz="2400" b="0" dirty="0"/>
              <a:t>             in the world we are building</a:t>
            </a:r>
          </a:p>
          <a:p>
            <a:pPr lvl="1"/>
            <a:endParaRPr lang="en-US" sz="2400" b="0" dirty="0"/>
          </a:p>
          <a:p>
            <a:pPr lvl="1"/>
            <a:r>
              <a:rPr lang="en-US" sz="2400" b="0" dirty="0"/>
              <a:t>If only 5 percent can't understand and access </a:t>
            </a:r>
          </a:p>
          <a:p>
            <a:pPr lvl="2"/>
            <a:r>
              <a:rPr lang="en-US" sz="2000" b="0" dirty="0"/>
              <a:t>that is one in every 20 people or  </a:t>
            </a:r>
            <a:r>
              <a:rPr lang="en-US" sz="2000" dirty="0"/>
              <a:t>375 million  worldwide.</a:t>
            </a:r>
          </a:p>
          <a:p>
            <a:pPr lvl="2"/>
            <a:endParaRPr lang="en-US" sz="2000" dirty="0"/>
          </a:p>
          <a:p>
            <a:pPr lvl="1"/>
            <a:r>
              <a:rPr lang="en-US" sz="2400" b="0" dirty="0"/>
              <a:t>But the numbers are much higher  </a:t>
            </a:r>
          </a:p>
          <a:p>
            <a:pPr lvl="2"/>
            <a:r>
              <a:rPr lang="en-US" sz="2000" b="0" dirty="0" err="1"/>
              <a:t>est</a:t>
            </a:r>
            <a:r>
              <a:rPr lang="en-US" sz="2000" b="0" dirty="0"/>
              <a:t> 2 billion just for disability and literacy worldwide</a:t>
            </a:r>
          </a:p>
        </p:txBody>
      </p:sp>
    </p:spTree>
    <p:extLst>
      <p:ext uri="{BB962C8B-B14F-4D97-AF65-F5344CB8AC3E}">
        <p14:creationId xmlns:p14="http://schemas.microsoft.com/office/powerpoint/2010/main" val="8031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000" b="1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"/>
              </a:rPr>
              <a:t>©  Trace R&amp;D Center</a:t>
            </a:r>
            <a:endParaRPr kumimoji="0" lang="en-US" altLang="x-none" sz="10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charset="0"/>
              <a:ea typeface="ＭＳ Ｐゴシック" charset="-128"/>
              <a:cs typeface="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2132856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OPTIONS ?</a:t>
            </a:r>
          </a:p>
        </p:txBody>
      </p:sp>
    </p:spTree>
    <p:extLst>
      <p:ext uri="{BB962C8B-B14F-4D97-AF65-F5344CB8AC3E}">
        <p14:creationId xmlns:p14="http://schemas.microsoft.com/office/powerpoint/2010/main" val="159223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000" b="1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"/>
              </a:rPr>
              <a:t>©  Trace R&amp;D Center</a:t>
            </a:r>
            <a:endParaRPr kumimoji="0" lang="en-US" altLang="x-none" sz="10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charset="0"/>
              <a:ea typeface="ＭＳ Ｐゴシック" charset="-128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524000"/>
            <a:ext cx="7704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Leave some behind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(what we do today)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 interfaces that can be used by all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(Not possible)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Flexible interfaces that can be adjusted to fit each person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(Promising,    but who will adjust them)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Have them bring their own   (AT)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Tried and true but Increasingly ineffective due to 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Proliferation of platforms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Closed nature of many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817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000" b="1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"/>
              </a:rPr>
              <a:t>©  Trace R&amp;D Center</a:t>
            </a:r>
            <a:endParaRPr kumimoji="0" lang="en-US" altLang="x-none" sz="10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charset="0"/>
              <a:ea typeface="ＭＳ Ｐゴシック" charset="-128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3272" y="1988840"/>
            <a:ext cx="46410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if ?</a:t>
            </a:r>
          </a:p>
        </p:txBody>
      </p:sp>
    </p:spTree>
    <p:extLst>
      <p:ext uri="{BB962C8B-B14F-4D97-AF65-F5344CB8AC3E}">
        <p14:creationId xmlns:p14="http://schemas.microsoft.com/office/powerpoint/2010/main" val="100718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000" b="1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"/>
              </a:rPr>
              <a:t>©  Trace R&amp;D Center</a:t>
            </a:r>
            <a:endParaRPr kumimoji="0" lang="en-US" altLang="x-none" sz="10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charset="0"/>
              <a:ea typeface="ＭＳ Ｐゴシック" charset="-128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600200"/>
            <a:ext cx="6768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Whenever a person approached a piece of technology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Its interface would suddenly change into some thing they could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and use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matter what their ability, digital literacy or ability to learn/remember</a:t>
            </a:r>
          </a:p>
        </p:txBody>
      </p:sp>
    </p:spTree>
    <p:extLst>
      <p:ext uri="{BB962C8B-B14F-4D97-AF65-F5344CB8AC3E}">
        <p14:creationId xmlns:p14="http://schemas.microsoft.com/office/powerpoint/2010/main" val="270447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7044</TotalTime>
  <Words>1245</Words>
  <Application>Microsoft Office PowerPoint</Application>
  <PresentationFormat>On-screen Show (4:3)</PresentationFormat>
  <Paragraphs>227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Gulim</vt:lpstr>
      <vt:lpstr>MS PGothic</vt:lpstr>
      <vt:lpstr>MS PGothic</vt:lpstr>
      <vt:lpstr>Arial</vt:lpstr>
      <vt:lpstr>Calibri</vt:lpstr>
      <vt:lpstr>Gothic725 Bd BT</vt:lpstr>
      <vt:lpstr>Mangal</vt:lpstr>
      <vt:lpstr>Times New Roman</vt:lpstr>
      <vt:lpstr>Office Theme</vt:lpstr>
      <vt:lpstr>1_Office Theme</vt:lpstr>
      <vt:lpstr>A Pilot Study of  Computer Auto-Personalization at American Job Centers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APCP  and  RERC      Moving Research to Reality</vt:lpstr>
      <vt:lpstr> First Pilot Study</vt:lpstr>
      <vt:lpstr>Overview of pilot study </vt:lpstr>
      <vt:lpstr>Methods</vt:lpstr>
      <vt:lpstr> Equipment </vt:lpstr>
      <vt:lpstr>Workstation </vt:lpstr>
      <vt:lpstr>Results </vt:lpstr>
      <vt:lpstr>Pre-survey Results</vt:lpstr>
      <vt:lpstr>Short Survey after trying features </vt:lpstr>
      <vt:lpstr>Short Survey Responses </vt:lpstr>
      <vt:lpstr>Additional Feedback</vt:lpstr>
      <vt:lpstr>Discussion </vt:lpstr>
      <vt:lpstr>Discussion</vt:lpstr>
      <vt:lpstr>Conclusion </vt:lpstr>
      <vt:lpstr>Acknowledgements </vt:lpstr>
    </vt:vector>
  </TitlesOfParts>
  <Company>Department of Electrical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J. Bern Jordan</dc:creator>
  <cp:lastModifiedBy>Bern Jordan</cp:lastModifiedBy>
  <cp:revision>161</cp:revision>
  <dcterms:created xsi:type="dcterms:W3CDTF">1999-07-26T20:19:26Z</dcterms:created>
  <dcterms:modified xsi:type="dcterms:W3CDTF">2018-03-27T17:48:11Z</dcterms:modified>
</cp:coreProperties>
</file>